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9"/>
  </p:notesMasterIdLst>
  <p:handoutMasterIdLst>
    <p:handoutMasterId r:id="rId10"/>
  </p:handoutMasterIdLst>
  <p:sldIdLst>
    <p:sldId id="256" r:id="rId2"/>
    <p:sldId id="269" r:id="rId3"/>
    <p:sldId id="271" r:id="rId4"/>
    <p:sldId id="272" r:id="rId5"/>
    <p:sldId id="273" r:id="rId6"/>
    <p:sldId id="274" r:id="rId7"/>
    <p:sldId id="275" r:id="rId8"/>
  </p:sldIdLst>
  <p:sldSz cx="9144000" cy="6858000" type="screen4x3"/>
  <p:notesSz cx="6858000" cy="9144000"/>
  <p:custDataLst>
    <p:tags r:id="rId11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3300"/>
    <a:srgbClr val="006600"/>
    <a:srgbClr val="CC00FF"/>
    <a:srgbClr val="800080"/>
    <a:srgbClr val="0066FF"/>
    <a:srgbClr val="006666"/>
    <a:srgbClr val="CC6600"/>
    <a:srgbClr val="009999"/>
    <a:srgbClr val="008080"/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0052" autoAdjust="0"/>
  </p:normalViewPr>
  <p:slideViewPr>
    <p:cSldViewPr>
      <p:cViewPr varScale="1">
        <p:scale>
          <a:sx n="84" d="100"/>
          <a:sy n="84" d="100"/>
        </p:scale>
        <p:origin x="-1470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0" d="100"/>
          <a:sy n="60" d="100"/>
        </p:scale>
        <p:origin x="-2490" y="-78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gs" Target="tags/tag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US" sz="1600" dirty="0" smtClean="0"/>
              <a:t>Arrays and Operations</a:t>
            </a:r>
            <a:endParaRPr lang="en-US" sz="16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9FC115C-C1CF-45D2-A837-0D445462A5B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608210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7E7EF1F-4443-4034-8D78-FD3FA27604D4}" type="datetimeFigureOut">
              <a:rPr lang="en-US" smtClean="0"/>
              <a:pPr/>
              <a:t>10/8/2013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A4C8A50-F8F5-4373-AD49-C40DE058D4E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5001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4C8A50-F8F5-4373-AD49-C40DE058D4EC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220655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4C8A50-F8F5-4373-AD49-C40DE058D4EC}" type="slidenum">
              <a:rPr lang="en-US" smtClean="0"/>
              <a:pPr/>
              <a:t>2</a:t>
            </a:fld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4C8A50-F8F5-4373-AD49-C40DE058D4EC}" type="slidenum">
              <a:rPr lang="en-US" smtClean="0"/>
              <a:pPr/>
              <a:t>3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A617D-D1B8-42E5-9EBD-6D544BD9A881}" type="datetimeFigureOut">
              <a:rPr lang="en-US" smtClean="0"/>
              <a:pPr/>
              <a:t>10/8/2013</a:t>
            </a:fld>
            <a:endParaRPr lang="en-US" dirty="0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4F637-4C5A-4B58-93B8-4B62B62D55D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A617D-D1B8-42E5-9EBD-6D544BD9A881}" type="datetimeFigureOut">
              <a:rPr lang="en-US" smtClean="0"/>
              <a:pPr/>
              <a:t>10/8/2013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4F637-4C5A-4B58-93B8-4B62B62D55D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A617D-D1B8-42E5-9EBD-6D544BD9A881}" type="datetimeFigureOut">
              <a:rPr lang="en-US" smtClean="0"/>
              <a:pPr/>
              <a:t>10/8/2013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4F637-4C5A-4B58-93B8-4B62B62D55D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A617D-D1B8-42E5-9EBD-6D544BD9A881}" type="datetimeFigureOut">
              <a:rPr lang="en-US" smtClean="0"/>
              <a:pPr/>
              <a:t>10/8/2013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4F637-4C5A-4B58-93B8-4B62B62D55D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A617D-D1B8-42E5-9EBD-6D544BD9A881}" type="datetimeFigureOut">
              <a:rPr lang="en-US" smtClean="0"/>
              <a:pPr/>
              <a:t>10/8/2013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4F637-4C5A-4B58-93B8-4B62B62D55D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A617D-D1B8-42E5-9EBD-6D544BD9A881}" type="datetimeFigureOut">
              <a:rPr lang="en-US" smtClean="0"/>
              <a:pPr/>
              <a:t>10/8/2013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4F637-4C5A-4B58-93B8-4B62B62D55D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A617D-D1B8-42E5-9EBD-6D544BD9A881}" type="datetimeFigureOut">
              <a:rPr lang="en-US" smtClean="0"/>
              <a:pPr/>
              <a:t>10/8/2013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4F637-4C5A-4B58-93B8-4B62B62D55D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A617D-D1B8-42E5-9EBD-6D544BD9A881}" type="datetimeFigureOut">
              <a:rPr lang="en-US" smtClean="0"/>
              <a:pPr/>
              <a:t>10/8/2013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4F637-4C5A-4B58-93B8-4B62B62D55D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A617D-D1B8-42E5-9EBD-6D544BD9A881}" type="datetimeFigureOut">
              <a:rPr lang="en-US" smtClean="0"/>
              <a:pPr/>
              <a:t>10/8/2013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4F637-4C5A-4B58-93B8-4B62B62D55D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A617D-D1B8-42E5-9EBD-6D544BD9A881}" type="datetimeFigureOut">
              <a:rPr lang="en-US" smtClean="0"/>
              <a:pPr/>
              <a:t>10/8/2013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4F637-4C5A-4B58-93B8-4B62B62D55D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A617D-D1B8-42E5-9EBD-6D544BD9A881}" type="datetimeFigureOut">
              <a:rPr lang="en-US" smtClean="0"/>
              <a:pPr/>
              <a:t>10/8/2013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2994F637-4C5A-4B58-93B8-4B62B62D55D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b="0" i="0" u="none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4BA617D-D1B8-42E5-9EBD-6D544BD9A881}" type="datetimeFigureOut">
              <a:rPr lang="en-US" smtClean="0"/>
              <a:pPr/>
              <a:t>10/8/2013</a:t>
            </a:fld>
            <a:endParaRPr lang="en-US" dirty="0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994F637-4C5A-4B58-93B8-4B62B62D55D3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i="0" u="none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2514600"/>
            <a:ext cx="7851648" cy="1828800"/>
          </a:xfrm>
        </p:spPr>
        <p:txBody>
          <a:bodyPr>
            <a:noAutofit/>
          </a:bodyPr>
          <a:lstStyle/>
          <a:p>
            <a:pPr algn="ctr"/>
            <a:r>
              <a:rPr lang="en-US" sz="7200" dirty="0" smtClean="0"/>
              <a:t>For and While Loops</a:t>
            </a:r>
            <a:br>
              <a:rPr lang="en-US" sz="7200" dirty="0" smtClean="0"/>
            </a:b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143000"/>
          </a:xfrm>
        </p:spPr>
        <p:txBody>
          <a:bodyPr/>
          <a:lstStyle/>
          <a:p>
            <a:pPr algn="ctr"/>
            <a:r>
              <a:rPr lang="en-US" b="1" dirty="0" smtClean="0">
                <a:solidFill>
                  <a:schemeClr val="accent3">
                    <a:lumMod val="50000"/>
                  </a:schemeClr>
                </a:solidFill>
              </a:rPr>
              <a:t>Example:  </a:t>
            </a:r>
            <a:r>
              <a:rPr lang="en-US" b="1" dirty="0" smtClean="0">
                <a:solidFill>
                  <a:schemeClr val="accent3">
                    <a:lumMod val="50000"/>
                  </a:schemeClr>
                </a:solidFill>
              </a:rPr>
              <a:t>Bank Balance</a:t>
            </a:r>
            <a:endParaRPr lang="en-US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2800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Suppose you open a bank account with $1000.  You deposit $500 in this account every month for 10 years.  The annual interest rate is 5% and interest is compounded monthly.  What is the balance at the end of 10 years</a:t>
            </a:r>
            <a:r>
              <a:rPr lang="en-US" sz="28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?</a:t>
            </a:r>
            <a:endParaRPr lang="en-US" sz="2800" dirty="0">
              <a:solidFill>
                <a:schemeClr val="accent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7410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143000"/>
          </a:xfrm>
        </p:spPr>
        <p:txBody>
          <a:bodyPr/>
          <a:lstStyle/>
          <a:p>
            <a:pPr algn="ctr"/>
            <a:r>
              <a:rPr lang="en-US" b="1" dirty="0" smtClean="0">
                <a:solidFill>
                  <a:schemeClr val="accent3">
                    <a:lumMod val="50000"/>
                  </a:schemeClr>
                </a:solidFill>
              </a:rPr>
              <a:t>Example:  </a:t>
            </a:r>
            <a:r>
              <a:rPr lang="en-US" b="1" dirty="0" smtClean="0">
                <a:solidFill>
                  <a:schemeClr val="accent3">
                    <a:lumMod val="50000"/>
                  </a:schemeClr>
                </a:solidFill>
              </a:rPr>
              <a:t>Bank </a:t>
            </a:r>
            <a:r>
              <a:rPr lang="en-US" b="1" dirty="0" smtClean="0">
                <a:solidFill>
                  <a:schemeClr val="accent3">
                    <a:lumMod val="50000"/>
                  </a:schemeClr>
                </a:solidFill>
              </a:rPr>
              <a:t>Balance, Part II</a:t>
            </a:r>
            <a:endParaRPr lang="en-US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2800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Suppose you open a bank account with $1000.  You deposit $500 in this account every </a:t>
            </a:r>
            <a:r>
              <a:rPr lang="en-US" sz="28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month.  </a:t>
            </a:r>
            <a:r>
              <a:rPr lang="en-US" sz="2800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The annual interest rate is 5% and interest is compounded monthly.  </a:t>
            </a:r>
            <a:endParaRPr lang="en-US" sz="2800" dirty="0" smtClean="0">
              <a:solidFill>
                <a:schemeClr val="accent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en-US" sz="28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How long will it take fo</a:t>
            </a:r>
            <a:r>
              <a:rPr lang="en-US" sz="28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r the balance to reach:</a:t>
            </a:r>
          </a:p>
          <a:p>
            <a:pPr>
              <a:buNone/>
            </a:pPr>
            <a:r>
              <a:rPr lang="en-US" sz="2800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	</a:t>
            </a:r>
            <a:r>
              <a:rPr lang="en-US" sz="28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$100,000</a:t>
            </a:r>
            <a:r>
              <a:rPr lang="en-US" sz="28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?</a:t>
            </a:r>
          </a:p>
          <a:p>
            <a:pPr>
              <a:buNone/>
            </a:pPr>
            <a:r>
              <a:rPr lang="en-US" sz="2800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	</a:t>
            </a:r>
            <a:r>
              <a:rPr lang="en-US" sz="28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$1,000,000?</a:t>
            </a:r>
            <a:endParaRPr lang="en-US" sz="2800" dirty="0">
              <a:solidFill>
                <a:schemeClr val="accent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65434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9882" y="457200"/>
            <a:ext cx="8305800" cy="1143000"/>
          </a:xfrm>
        </p:spPr>
        <p:txBody>
          <a:bodyPr>
            <a:normAutofit/>
          </a:bodyPr>
          <a:lstStyle/>
          <a:p>
            <a:pPr algn="ctr"/>
            <a:r>
              <a:rPr lang="en-US" b="1" dirty="0" smtClean="0">
                <a:solidFill>
                  <a:schemeClr val="accent3">
                    <a:lumMod val="50000"/>
                  </a:schemeClr>
                </a:solidFill>
              </a:rPr>
              <a:t>Example:  </a:t>
            </a:r>
            <a:r>
              <a:rPr lang="en-US" b="1" dirty="0" smtClean="0">
                <a:solidFill>
                  <a:schemeClr val="accent3">
                    <a:lumMod val="50000"/>
                  </a:schemeClr>
                </a:solidFill>
              </a:rPr>
              <a:t>x!</a:t>
            </a:r>
            <a:endParaRPr lang="en-US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25582" y="1905000"/>
            <a:ext cx="8534400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Cambria Math"/>
                <a:cs typeface="Arial" pitchFamily="34" charset="0"/>
              </a:rPr>
              <a:t>Write </a:t>
            </a:r>
            <a:r>
              <a:rPr lang="en-US" sz="2400" b="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Cambria Math"/>
                <a:cs typeface="Arial" pitchFamily="34" charset="0"/>
              </a:rPr>
              <a:t>a script </a:t>
            </a:r>
            <a:r>
              <a:rPr lang="en-US" sz="2400" b="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Cambria Math"/>
                <a:cs typeface="Arial" pitchFamily="34" charset="0"/>
              </a:rPr>
              <a:t>that will compute x! (don’t use the built-in MATLAB function, </a:t>
            </a:r>
            <a:r>
              <a:rPr lang="en-US" sz="2400" b="1" i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Cambria Math"/>
                <a:cs typeface="Arial" pitchFamily="34" charset="0"/>
              </a:rPr>
              <a:t>factorial</a:t>
            </a:r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Cambria Math"/>
                <a:cs typeface="Arial" pitchFamily="34" charset="0"/>
              </a:rPr>
              <a:t>)</a:t>
            </a:r>
            <a:r>
              <a:rPr lang="en-US" sz="2400" b="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Cambria Math"/>
                <a:cs typeface="Arial" pitchFamily="34" charset="0"/>
              </a:rPr>
              <a:t>. </a:t>
            </a:r>
          </a:p>
          <a:p>
            <a:endParaRPr lang="en-US" sz="2400" dirty="0">
              <a:solidFill>
                <a:schemeClr val="accent1">
                  <a:lumMod val="50000"/>
                </a:schemeClr>
              </a:solidFill>
              <a:latin typeface="Arial" pitchFamily="34" charset="0"/>
              <a:ea typeface="Cambria Math"/>
              <a:cs typeface="Arial" pitchFamily="34" charset="0"/>
            </a:endParaRPr>
          </a:p>
          <a:p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Cambria Math"/>
                <a:cs typeface="Arial" pitchFamily="34" charset="0"/>
              </a:rPr>
              <a:t>The program should check to make sure x is a valid value (must be a non-negative integer).</a:t>
            </a:r>
          </a:p>
          <a:p>
            <a:endParaRPr lang="en-US" sz="2400" dirty="0">
              <a:solidFill>
                <a:schemeClr val="accent1">
                  <a:lumMod val="50000"/>
                </a:schemeClr>
              </a:solidFill>
              <a:latin typeface="Arial" pitchFamily="34" charset="0"/>
              <a:ea typeface="Cambria Math"/>
              <a:cs typeface="Arial" pitchFamily="34" charset="0"/>
            </a:endParaRPr>
          </a:p>
          <a:p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Cambria Math"/>
                <a:cs typeface="Arial" pitchFamily="34" charset="0"/>
              </a:rPr>
              <a:t>If x is a non-valid value, communicate this to the user and prompt for a valid value.</a:t>
            </a:r>
          </a:p>
          <a:p>
            <a:endParaRPr lang="en-US" sz="2400" b="0" dirty="0">
              <a:solidFill>
                <a:schemeClr val="accent1">
                  <a:lumMod val="50000"/>
                </a:schemeClr>
              </a:solidFill>
              <a:latin typeface="Arial" pitchFamily="34" charset="0"/>
              <a:ea typeface="Cambria Math"/>
              <a:cs typeface="Arial" pitchFamily="34" charset="0"/>
            </a:endParaRPr>
          </a:p>
          <a:p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Cambria Math"/>
                <a:cs typeface="Arial" pitchFamily="34" charset="0"/>
              </a:rPr>
              <a:t>If x is a valid value, the program should output the x-value entered and the value of x</a:t>
            </a:r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Cambria Math"/>
                <a:cs typeface="Arial" pitchFamily="34" charset="0"/>
              </a:rPr>
              <a:t>!</a:t>
            </a:r>
            <a:endParaRPr lang="en-US" sz="2400" b="0" dirty="0" smtClean="0">
              <a:solidFill>
                <a:schemeClr val="accent1">
                  <a:lumMod val="50000"/>
                </a:schemeClr>
              </a:solidFill>
              <a:latin typeface="Arial" pitchFamily="34" charset="0"/>
              <a:ea typeface="Cambria Math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2643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305800" cy="1143000"/>
          </a:xfrm>
        </p:spPr>
        <p:txBody>
          <a:bodyPr>
            <a:normAutofit/>
          </a:bodyPr>
          <a:lstStyle/>
          <a:p>
            <a:pPr algn="ctr"/>
            <a:r>
              <a:rPr lang="en-US" b="1" dirty="0" smtClean="0">
                <a:solidFill>
                  <a:schemeClr val="accent3">
                    <a:lumMod val="50000"/>
                  </a:schemeClr>
                </a:solidFill>
              </a:rPr>
              <a:t>Example: Taylor Series of e</a:t>
            </a:r>
            <a:r>
              <a:rPr lang="en-US" b="1" baseline="30000" dirty="0" smtClean="0">
                <a:solidFill>
                  <a:schemeClr val="accent3">
                    <a:lumMod val="50000"/>
                  </a:schemeClr>
                </a:solidFill>
              </a:rPr>
              <a:t>x</a:t>
            </a:r>
            <a:endParaRPr lang="en-US" b="1" baseline="30000" dirty="0">
              <a:solidFill>
                <a:schemeClr val="accent3">
                  <a:lumMod val="50000"/>
                </a:schemeClr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TextBox 3"/>
              <p:cNvSpPr txBox="1"/>
              <p:nvPr/>
            </p:nvSpPr>
            <p:spPr>
              <a:xfrm>
                <a:off x="228600" y="1905000"/>
                <a:ext cx="8763000" cy="469160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 smtClean="0">
                    <a:solidFill>
                      <a:schemeClr val="accent1">
                        <a:lumMod val="50000"/>
                      </a:schemeClr>
                    </a:solidFill>
                    <a:latin typeface="Arial" pitchFamily="34" charset="0"/>
                    <a:ea typeface="Cambria Math"/>
                    <a:cs typeface="Arial" pitchFamily="34" charset="0"/>
                  </a:rPr>
                  <a:t>Write a script </a:t>
                </a:r>
                <a:r>
                  <a:rPr lang="en-US" sz="2400" dirty="0" smtClean="0">
                    <a:solidFill>
                      <a:schemeClr val="accent1">
                        <a:lumMod val="50000"/>
                      </a:schemeClr>
                    </a:solidFill>
                    <a:latin typeface="Arial" pitchFamily="34" charset="0"/>
                    <a:ea typeface="Cambria Math"/>
                    <a:cs typeface="Arial" pitchFamily="34" charset="0"/>
                  </a:rPr>
                  <a:t>that will compute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b="0" i="1" smtClean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/>
                            <a:ea typeface="Cambria Math"/>
                            <a:cs typeface="Arial" pitchFamily="34" charset="0"/>
                          </a:rPr>
                        </m:ctrlPr>
                      </m:sSupPr>
                      <m:e>
                        <m:r>
                          <a:rPr lang="en-US" sz="2400" b="0" i="1" smtClean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/>
                            <a:ea typeface="Cambria Math"/>
                            <a:cs typeface="Arial" pitchFamily="34" charset="0"/>
                          </a:rPr>
                          <m:t>𝑒</m:t>
                        </m:r>
                      </m:e>
                      <m:sup>
                        <m:r>
                          <a:rPr lang="en-US" sz="2400" b="0" i="1" smtClean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/>
                            <a:ea typeface="Cambria Math"/>
                            <a:cs typeface="Arial" pitchFamily="34" charset="0"/>
                          </a:rPr>
                          <m:t>𝑥</m:t>
                        </m:r>
                      </m:sup>
                    </m:sSup>
                  </m:oMath>
                </a14:m>
                <a:r>
                  <a:rPr lang="en-US" sz="2400" dirty="0" smtClean="0">
                    <a:solidFill>
                      <a:schemeClr val="accent1">
                        <a:lumMod val="50000"/>
                      </a:schemeClr>
                    </a:solidFill>
                    <a:latin typeface="Arial" pitchFamily="34" charset="0"/>
                    <a:ea typeface="Cambria Math"/>
                    <a:cs typeface="Arial" pitchFamily="34" charset="0"/>
                  </a:rPr>
                  <a:t> using the Taylor series.  The </a:t>
                </a:r>
                <a:r>
                  <a:rPr lang="en-US" sz="2400" dirty="0" smtClean="0">
                    <a:solidFill>
                      <a:schemeClr val="accent1">
                        <a:lumMod val="50000"/>
                      </a:schemeClr>
                    </a:solidFill>
                    <a:latin typeface="Arial" pitchFamily="34" charset="0"/>
                    <a:ea typeface="Cambria Math"/>
                    <a:cs typeface="Arial" pitchFamily="34" charset="0"/>
                  </a:rPr>
                  <a:t>script should prompt the user for two values: </a:t>
                </a:r>
                <a:r>
                  <a:rPr lang="en-US" sz="2400" dirty="0" smtClean="0">
                    <a:solidFill>
                      <a:schemeClr val="accent1">
                        <a:lumMod val="50000"/>
                      </a:schemeClr>
                    </a:solidFill>
                    <a:latin typeface="Arial" pitchFamily="34" charset="0"/>
                    <a:ea typeface="Cambria Math"/>
                    <a:cs typeface="Arial" pitchFamily="34" charset="0"/>
                  </a:rPr>
                  <a:t>the value, x, and the number of terms, N, to be used.  The program should </a:t>
                </a:r>
                <a:r>
                  <a:rPr lang="en-US" sz="2400" dirty="0" smtClean="0">
                    <a:solidFill>
                      <a:schemeClr val="accent1">
                        <a:lumMod val="50000"/>
                      </a:schemeClr>
                    </a:solidFill>
                    <a:latin typeface="Arial" pitchFamily="34" charset="0"/>
                    <a:ea typeface="Cambria Math"/>
                    <a:cs typeface="Arial" pitchFamily="34" charset="0"/>
                  </a:rPr>
                  <a:t>display </a:t>
                </a:r>
                <a:r>
                  <a:rPr lang="en-US" sz="2400" dirty="0" smtClean="0">
                    <a:solidFill>
                      <a:schemeClr val="accent1">
                        <a:lumMod val="50000"/>
                      </a:schemeClr>
                    </a:solidFill>
                    <a:latin typeface="Arial" pitchFamily="34" charset="0"/>
                    <a:ea typeface="Cambria Math"/>
                    <a:cs typeface="Arial" pitchFamily="34" charset="0"/>
                  </a:rPr>
                  <a:t>the estimate of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b="0" i="1" smtClean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/>
                            <a:ea typeface="Cambria Math"/>
                            <a:cs typeface="Arial" pitchFamily="34" charset="0"/>
                          </a:rPr>
                        </m:ctrlPr>
                      </m:sSupPr>
                      <m:e>
                        <m:r>
                          <a:rPr lang="en-US" sz="2400" b="0" i="1" smtClean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/>
                            <a:ea typeface="Cambria Math"/>
                            <a:cs typeface="Arial" pitchFamily="34" charset="0"/>
                          </a:rPr>
                          <m:t>𝑒</m:t>
                        </m:r>
                      </m:e>
                      <m:sup>
                        <m:r>
                          <a:rPr lang="en-US" sz="2400" b="0" i="1" smtClean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/>
                            <a:ea typeface="Cambria Math"/>
                            <a:cs typeface="Arial" pitchFamily="34" charset="0"/>
                          </a:rPr>
                          <m:t>𝑥</m:t>
                        </m:r>
                      </m:sup>
                    </m:sSup>
                  </m:oMath>
                </a14:m>
                <a:r>
                  <a:rPr lang="en-US" sz="2400" dirty="0" smtClean="0">
                    <a:solidFill>
                      <a:schemeClr val="accent1">
                        <a:lumMod val="50000"/>
                      </a:schemeClr>
                    </a:solidFill>
                    <a:latin typeface="Arial" pitchFamily="34" charset="0"/>
                    <a:ea typeface="Cambria Math"/>
                    <a:cs typeface="Arial" pitchFamily="34" charset="0"/>
                  </a:rPr>
                  <a:t>, the “actual” value of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b="0" i="1" smtClean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/>
                            <a:ea typeface="Cambria Math"/>
                            <a:cs typeface="Arial" pitchFamily="34" charset="0"/>
                          </a:rPr>
                        </m:ctrlPr>
                      </m:sSupPr>
                      <m:e>
                        <m:r>
                          <a:rPr lang="en-US" sz="2400" b="0" i="1" smtClean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/>
                            <a:ea typeface="Cambria Math"/>
                            <a:cs typeface="Arial" pitchFamily="34" charset="0"/>
                          </a:rPr>
                          <m:t>𝑒</m:t>
                        </m:r>
                      </m:e>
                      <m:sup>
                        <m:r>
                          <a:rPr lang="en-US" sz="2400" b="0" i="1" smtClean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/>
                            <a:ea typeface="Cambria Math"/>
                            <a:cs typeface="Arial" pitchFamily="34" charset="0"/>
                          </a:rPr>
                          <m:t>𝑥</m:t>
                        </m:r>
                      </m:sup>
                    </m:sSup>
                  </m:oMath>
                </a14:m>
                <a:r>
                  <a:rPr lang="en-US" sz="2400" dirty="0" smtClean="0">
                    <a:solidFill>
                      <a:schemeClr val="accent1">
                        <a:lumMod val="50000"/>
                      </a:schemeClr>
                    </a:solidFill>
                    <a:latin typeface="Arial" pitchFamily="34" charset="0"/>
                    <a:ea typeface="Cambria Math"/>
                    <a:cs typeface="Arial" pitchFamily="34" charset="0"/>
                  </a:rPr>
                  <a:t> using MATLAB’s built-in </a:t>
                </a:r>
                <a:r>
                  <a:rPr lang="en-US" sz="2400" b="1" i="1" dirty="0" smtClean="0">
                    <a:solidFill>
                      <a:schemeClr val="accent1">
                        <a:lumMod val="50000"/>
                      </a:schemeClr>
                    </a:solidFill>
                    <a:latin typeface="Arial" pitchFamily="34" charset="0"/>
                    <a:ea typeface="Cambria Math"/>
                    <a:cs typeface="Arial" pitchFamily="34" charset="0"/>
                  </a:rPr>
                  <a:t>exp</a:t>
                </a:r>
                <a:r>
                  <a:rPr lang="en-US" sz="2400" dirty="0" smtClean="0">
                    <a:solidFill>
                      <a:schemeClr val="accent1">
                        <a:lumMod val="50000"/>
                      </a:schemeClr>
                    </a:solidFill>
                    <a:latin typeface="Arial" pitchFamily="34" charset="0"/>
                    <a:ea typeface="Cambria Math"/>
                    <a:cs typeface="Arial" pitchFamily="34" charset="0"/>
                  </a:rPr>
                  <a:t> function </a:t>
                </a:r>
                <a:r>
                  <a:rPr lang="en-US" sz="2400" b="0" dirty="0" smtClean="0">
                    <a:solidFill>
                      <a:schemeClr val="accent1">
                        <a:lumMod val="50000"/>
                      </a:schemeClr>
                    </a:solidFill>
                    <a:latin typeface="Arial" pitchFamily="34" charset="0"/>
                    <a:ea typeface="Cambria Math"/>
                    <a:cs typeface="Arial" pitchFamily="34" charset="0"/>
                  </a:rPr>
                  <a:t>and the absolute value of the error in the estimate:  error = abs(actual – estimate</a:t>
                </a:r>
                <a:r>
                  <a:rPr lang="en-US" sz="2400" b="0" dirty="0" smtClean="0">
                    <a:solidFill>
                      <a:schemeClr val="accent1">
                        <a:lumMod val="50000"/>
                      </a:schemeClr>
                    </a:solidFill>
                    <a:latin typeface="Arial" pitchFamily="34" charset="0"/>
                    <a:ea typeface="Cambria Math"/>
                    <a:cs typeface="Arial" pitchFamily="34" charset="0"/>
                  </a:rPr>
                  <a:t>).</a:t>
                </a:r>
              </a:p>
              <a:p>
                <a:endParaRPr lang="en-US" sz="2400" dirty="0">
                  <a:solidFill>
                    <a:schemeClr val="accent1">
                      <a:lumMod val="50000"/>
                    </a:schemeClr>
                  </a:solidFill>
                  <a:latin typeface="Arial" pitchFamily="34" charset="0"/>
                  <a:ea typeface="Cambria Math"/>
                  <a:cs typeface="Arial" pitchFamily="34" charset="0"/>
                </a:endParaRPr>
              </a:p>
              <a:p>
                <a:r>
                  <a:rPr lang="en-US" sz="2400" b="0" dirty="0" smtClean="0">
                    <a:solidFill>
                      <a:schemeClr val="accent1">
                        <a:lumMod val="50000"/>
                      </a:schemeClr>
                    </a:solidFill>
                    <a:latin typeface="Arial" pitchFamily="34" charset="0"/>
                    <a:ea typeface="Cambria Math"/>
                    <a:cs typeface="Arial" pitchFamily="34" charset="0"/>
                  </a:rPr>
                  <a:t>Taylor Series: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2200" b="0" i="1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mbria Math"/>
                          <a:ea typeface="Cambria Math"/>
                          <a:cs typeface="Arial" pitchFamily="34" charset="0"/>
                        </a:rPr>
                        <m:t>𝑓</m:t>
                      </m:r>
                      <m:d>
                        <m:dPr>
                          <m:ctrlPr>
                            <a:rPr lang="en-US" sz="2200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/>
                              <a:ea typeface="Cambria Math"/>
                              <a:cs typeface="Arial" pitchFamily="34" charset="0"/>
                            </a:rPr>
                          </m:ctrlPr>
                        </m:dPr>
                        <m:e>
                          <m:r>
                            <a:rPr lang="en-US" sz="2200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/>
                              <a:ea typeface="Cambria Math"/>
                              <a:cs typeface="Arial" pitchFamily="34" charset="0"/>
                            </a:rPr>
                            <m:t>𝑥</m:t>
                          </m:r>
                        </m:e>
                      </m:d>
                      <m:r>
                        <a:rPr lang="en-US" sz="2200" b="0" i="1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mbria Math"/>
                          <a:ea typeface="Cambria Math"/>
                          <a:cs typeface="Arial" pitchFamily="34" charset="0"/>
                        </a:rPr>
                        <m:t>=</m:t>
                      </m:r>
                      <m:r>
                        <a:rPr lang="en-US" sz="2200" b="0" i="1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mbria Math"/>
                          <a:ea typeface="Cambria Math"/>
                          <a:cs typeface="Arial" pitchFamily="34" charset="0"/>
                        </a:rPr>
                        <m:t>𝑓</m:t>
                      </m:r>
                      <m:d>
                        <m:dPr>
                          <m:ctrlPr>
                            <a:rPr lang="en-US" sz="2200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/>
                              <a:ea typeface="Cambria Math"/>
                              <a:cs typeface="Arial" pitchFamily="34" charset="0"/>
                            </a:rPr>
                          </m:ctrlPr>
                        </m:dPr>
                        <m:e>
                          <m:r>
                            <a:rPr lang="en-US" sz="2200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/>
                              <a:ea typeface="Cambria Math"/>
                              <a:cs typeface="Arial" pitchFamily="34" charset="0"/>
                            </a:rPr>
                            <m:t>𝑎</m:t>
                          </m:r>
                        </m:e>
                      </m:d>
                      <m:r>
                        <a:rPr lang="en-US" sz="2200" b="0" i="1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mbria Math"/>
                          <a:ea typeface="Cambria Math"/>
                          <a:cs typeface="Arial" pitchFamily="34" charset="0"/>
                        </a:rPr>
                        <m:t>+</m:t>
                      </m:r>
                      <m:sSup>
                        <m:sSupPr>
                          <m:ctrlPr>
                            <a:rPr lang="en-US" sz="2200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/>
                              <a:ea typeface="Cambria Math"/>
                              <a:cs typeface="Arial" pitchFamily="34" charset="0"/>
                            </a:rPr>
                          </m:ctrlPr>
                        </m:sSupPr>
                        <m:e>
                          <m:r>
                            <a:rPr lang="en-US" sz="2200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/>
                              <a:ea typeface="Cambria Math"/>
                              <a:cs typeface="Arial" pitchFamily="34" charset="0"/>
                            </a:rPr>
                            <m:t>𝑓</m:t>
                          </m:r>
                        </m:e>
                        <m:sup>
                          <m:r>
                            <a:rPr lang="en-US" sz="2200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/>
                              <a:ea typeface="Cambria Math"/>
                              <a:cs typeface="Arial" pitchFamily="34" charset="0"/>
                            </a:rPr>
                            <m:t>′</m:t>
                          </m:r>
                        </m:sup>
                      </m:sSup>
                      <m:d>
                        <m:dPr>
                          <m:ctrlPr>
                            <a:rPr lang="en-US" sz="2200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/>
                              <a:ea typeface="Cambria Math"/>
                              <a:cs typeface="Arial" pitchFamily="34" charset="0"/>
                            </a:rPr>
                          </m:ctrlPr>
                        </m:dPr>
                        <m:e>
                          <m:r>
                            <a:rPr lang="en-US" sz="2200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/>
                              <a:ea typeface="Cambria Math"/>
                              <a:cs typeface="Arial" pitchFamily="34" charset="0"/>
                            </a:rPr>
                            <m:t>𝑎</m:t>
                          </m:r>
                        </m:e>
                      </m:d>
                      <m:d>
                        <m:dPr>
                          <m:ctrlPr>
                            <a:rPr lang="en-US" sz="2200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/>
                              <a:ea typeface="Cambria Math"/>
                              <a:cs typeface="Arial" pitchFamily="34" charset="0"/>
                            </a:rPr>
                          </m:ctrlPr>
                        </m:dPr>
                        <m:e>
                          <m:r>
                            <a:rPr lang="en-US" sz="2200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/>
                              <a:ea typeface="Cambria Math"/>
                              <a:cs typeface="Arial" pitchFamily="34" charset="0"/>
                            </a:rPr>
                            <m:t>𝑥</m:t>
                          </m:r>
                          <m:r>
                            <a:rPr lang="en-US" sz="2200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/>
                              <a:ea typeface="Cambria Math"/>
                              <a:cs typeface="Arial" pitchFamily="34" charset="0"/>
                            </a:rPr>
                            <m:t>−</m:t>
                          </m:r>
                          <m:r>
                            <a:rPr lang="en-US" sz="2200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/>
                              <a:ea typeface="Cambria Math"/>
                              <a:cs typeface="Arial" pitchFamily="34" charset="0"/>
                            </a:rPr>
                            <m:t>𝑎</m:t>
                          </m:r>
                        </m:e>
                      </m:d>
                      <m:r>
                        <a:rPr lang="en-US" sz="2200" b="0" i="1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mbria Math"/>
                          <a:ea typeface="Cambria Math"/>
                          <a:cs typeface="Arial" pitchFamily="34" charset="0"/>
                        </a:rPr>
                        <m:t>+</m:t>
                      </m:r>
                      <m:f>
                        <m:fPr>
                          <m:ctrlPr>
                            <a:rPr lang="en-US" sz="2200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/>
                              <a:ea typeface="Cambria Math"/>
                              <a:cs typeface="Arial" pitchFamily="34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sz="2200" b="0" i="1" smtClean="0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/>
                                  <a:ea typeface="Cambria Math"/>
                                  <a:cs typeface="Arial" pitchFamily="34" charset="0"/>
                                </a:rPr>
                              </m:ctrlPr>
                            </m:sSupPr>
                            <m:e>
                              <m:r>
                                <a:rPr lang="en-US" sz="2200" b="0" i="1" smtClean="0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/>
                                  <a:ea typeface="Cambria Math"/>
                                  <a:cs typeface="Arial" pitchFamily="34" charset="0"/>
                                </a:rPr>
                                <m:t>𝑓</m:t>
                              </m:r>
                            </m:e>
                            <m:sup>
                              <m:r>
                                <a:rPr lang="en-US" sz="2200" b="0" i="1" smtClean="0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/>
                                  <a:ea typeface="Cambria Math"/>
                                  <a:cs typeface="Arial" pitchFamily="34" charset="0"/>
                                </a:rPr>
                                <m:t>′′</m:t>
                              </m:r>
                            </m:sup>
                          </m:sSup>
                          <m:d>
                            <m:dPr>
                              <m:ctrlPr>
                                <a:rPr lang="en-US" sz="2200" b="0" i="1" smtClean="0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/>
                                  <a:ea typeface="Cambria Math"/>
                                  <a:cs typeface="Arial" pitchFamily="34" charset="0"/>
                                </a:rPr>
                              </m:ctrlPr>
                            </m:dPr>
                            <m:e>
                              <m:r>
                                <a:rPr lang="en-US" sz="2200" b="0" i="1" smtClean="0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/>
                                  <a:ea typeface="Cambria Math"/>
                                  <a:cs typeface="Arial" pitchFamily="34" charset="0"/>
                                </a:rPr>
                                <m:t>𝑎</m:t>
                              </m:r>
                            </m:e>
                          </m:d>
                        </m:num>
                        <m:den>
                          <m:r>
                            <a:rPr lang="en-US" sz="2200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/>
                              <a:ea typeface="Cambria Math"/>
                              <a:cs typeface="Arial" pitchFamily="34" charset="0"/>
                            </a:rPr>
                            <m:t>2!</m:t>
                          </m:r>
                        </m:den>
                      </m:f>
                      <m:sSup>
                        <m:sSupPr>
                          <m:ctrlPr>
                            <a:rPr lang="en-US" sz="2200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/>
                              <a:ea typeface="Cambria Math"/>
                              <a:cs typeface="Arial" pitchFamily="34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sz="2200" b="0" i="1" smtClean="0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/>
                                  <a:ea typeface="Cambria Math"/>
                                  <a:cs typeface="Arial" pitchFamily="34" charset="0"/>
                                </a:rPr>
                              </m:ctrlPr>
                            </m:dPr>
                            <m:e>
                              <m:r>
                                <a:rPr lang="en-US" sz="2200" b="0" i="1" smtClean="0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/>
                                  <a:ea typeface="Cambria Math"/>
                                  <a:cs typeface="Arial" pitchFamily="34" charset="0"/>
                                </a:rPr>
                                <m:t>𝑥</m:t>
                              </m:r>
                              <m:r>
                                <a:rPr lang="en-US" sz="2200" b="0" i="1" smtClean="0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/>
                                  <a:ea typeface="Cambria Math"/>
                                  <a:cs typeface="Arial" pitchFamily="34" charset="0"/>
                                </a:rPr>
                                <m:t>−</m:t>
                              </m:r>
                              <m:r>
                                <a:rPr lang="en-US" sz="2200" b="0" i="1" smtClean="0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/>
                                  <a:ea typeface="Cambria Math"/>
                                  <a:cs typeface="Arial" pitchFamily="34" charset="0"/>
                                </a:rPr>
                                <m:t>𝑎</m:t>
                              </m:r>
                            </m:e>
                          </m:d>
                        </m:e>
                        <m:sup>
                          <m:r>
                            <a:rPr lang="en-US" sz="2200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/>
                              <a:ea typeface="Cambria Math"/>
                              <a:cs typeface="Arial" pitchFamily="34" charset="0"/>
                            </a:rPr>
                            <m:t>2</m:t>
                          </m:r>
                        </m:sup>
                      </m:sSup>
                      <m:r>
                        <a:rPr lang="en-US" sz="2200" b="0" i="1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mbria Math"/>
                          <a:ea typeface="Cambria Math"/>
                          <a:cs typeface="Arial" pitchFamily="34" charset="0"/>
                        </a:rPr>
                        <m:t>+</m:t>
                      </m:r>
                      <m:f>
                        <m:fPr>
                          <m:ctrlPr>
                            <a:rPr lang="en-US" sz="2200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/>
                              <a:ea typeface="Cambria Math"/>
                              <a:cs typeface="Arial" pitchFamily="34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sz="2200" b="0" i="1" smtClean="0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/>
                                  <a:ea typeface="Cambria Math"/>
                                  <a:cs typeface="Arial" pitchFamily="34" charset="0"/>
                                </a:rPr>
                              </m:ctrlPr>
                            </m:sSupPr>
                            <m:e>
                              <m:r>
                                <a:rPr lang="en-US" sz="2200" b="0" i="1" smtClean="0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/>
                                  <a:ea typeface="Cambria Math"/>
                                  <a:cs typeface="Arial" pitchFamily="34" charset="0"/>
                                </a:rPr>
                                <m:t>𝑓</m:t>
                              </m:r>
                            </m:e>
                            <m:sup>
                              <m:r>
                                <a:rPr lang="en-US" sz="2200" b="0" i="1" smtClean="0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/>
                                  <a:ea typeface="Cambria Math"/>
                                  <a:cs typeface="Arial" pitchFamily="34" charset="0"/>
                                </a:rPr>
                                <m:t>′′′</m:t>
                              </m:r>
                            </m:sup>
                          </m:sSup>
                          <m:d>
                            <m:dPr>
                              <m:ctrlPr>
                                <a:rPr lang="en-US" sz="2200" b="0" i="1" smtClean="0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/>
                                  <a:ea typeface="Cambria Math"/>
                                  <a:cs typeface="Arial" pitchFamily="34" charset="0"/>
                                </a:rPr>
                              </m:ctrlPr>
                            </m:dPr>
                            <m:e>
                              <m:r>
                                <a:rPr lang="en-US" sz="2200" b="0" i="1" smtClean="0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/>
                                  <a:ea typeface="Cambria Math"/>
                                  <a:cs typeface="Arial" pitchFamily="34" charset="0"/>
                                </a:rPr>
                                <m:t>𝑎</m:t>
                              </m:r>
                            </m:e>
                          </m:d>
                        </m:num>
                        <m:den>
                          <m:r>
                            <a:rPr lang="en-US" sz="2200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/>
                              <a:ea typeface="Cambria Math"/>
                              <a:cs typeface="Arial" pitchFamily="34" charset="0"/>
                            </a:rPr>
                            <m:t>3!</m:t>
                          </m:r>
                        </m:den>
                      </m:f>
                      <m:sSup>
                        <m:sSupPr>
                          <m:ctrlPr>
                            <a:rPr lang="en-US" sz="2200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/>
                              <a:ea typeface="Cambria Math"/>
                              <a:cs typeface="Arial" pitchFamily="34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sz="2200" b="0" i="1" smtClean="0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/>
                                  <a:ea typeface="Cambria Math"/>
                                  <a:cs typeface="Arial" pitchFamily="34" charset="0"/>
                                </a:rPr>
                              </m:ctrlPr>
                            </m:dPr>
                            <m:e>
                              <m:r>
                                <a:rPr lang="en-US" sz="2200" b="0" i="1" smtClean="0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/>
                                  <a:ea typeface="Cambria Math"/>
                                  <a:cs typeface="Arial" pitchFamily="34" charset="0"/>
                                </a:rPr>
                                <m:t>𝑥</m:t>
                              </m:r>
                              <m:r>
                                <a:rPr lang="en-US" sz="2200" b="0" i="1" smtClean="0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/>
                                  <a:ea typeface="Cambria Math"/>
                                  <a:cs typeface="Arial" pitchFamily="34" charset="0"/>
                                </a:rPr>
                                <m:t>−</m:t>
                              </m:r>
                              <m:r>
                                <a:rPr lang="en-US" sz="2200" b="0" i="1" smtClean="0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/>
                                  <a:ea typeface="Cambria Math"/>
                                  <a:cs typeface="Arial" pitchFamily="34" charset="0"/>
                                </a:rPr>
                                <m:t>𝑎</m:t>
                              </m:r>
                            </m:e>
                          </m:d>
                        </m:e>
                        <m:sup>
                          <m:r>
                            <a:rPr lang="en-US" sz="2200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/>
                              <a:ea typeface="Cambria Math"/>
                              <a:cs typeface="Arial" pitchFamily="34" charset="0"/>
                            </a:rPr>
                            <m:t>3</m:t>
                          </m:r>
                        </m:sup>
                      </m:sSup>
                      <m:r>
                        <a:rPr lang="en-US" sz="2200" b="0" i="1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mbria Math"/>
                          <a:ea typeface="Cambria Math"/>
                          <a:cs typeface="Arial" pitchFamily="34" charset="0"/>
                        </a:rPr>
                        <m:t>+…</m:t>
                      </m:r>
                    </m:oMath>
                  </m:oMathPara>
                </a14:m>
                <a:endParaRPr lang="en-US" sz="2200" b="0" dirty="0" smtClean="0">
                  <a:solidFill>
                    <a:schemeClr val="accent1">
                      <a:lumMod val="50000"/>
                    </a:schemeClr>
                  </a:solidFill>
                  <a:latin typeface="Arial" pitchFamily="34" charset="0"/>
                  <a:ea typeface="Cambria Math"/>
                  <a:cs typeface="Arial" pitchFamily="34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2200" b="0" i="1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mbria Math"/>
                          <a:ea typeface="Cambria Math"/>
                          <a:cs typeface="Arial" pitchFamily="34" charset="0"/>
                        </a:rPr>
                        <m:t>          =</m:t>
                      </m:r>
                      <m:nary>
                        <m:naryPr>
                          <m:chr m:val="∑"/>
                          <m:ctrlPr>
                            <a:rPr lang="en-US" sz="2200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/>
                              <a:ea typeface="Cambria Math"/>
                              <a:cs typeface="Arial" pitchFamily="34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sz="2200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/>
                              <a:ea typeface="Cambria Math"/>
                              <a:cs typeface="Arial" pitchFamily="34" charset="0"/>
                            </a:rPr>
                            <m:t>𝑛</m:t>
                          </m:r>
                          <m:r>
                            <a:rPr lang="en-US" sz="2200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/>
                              <a:ea typeface="Cambria Math"/>
                              <a:cs typeface="Arial" pitchFamily="34" charset="0"/>
                            </a:rPr>
                            <m:t>=0</m:t>
                          </m:r>
                        </m:sub>
                        <m:sup>
                          <m:r>
                            <a:rPr lang="en-US" sz="2200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/>
                              <a:ea typeface="Cambria Math"/>
                              <a:cs typeface="Arial" pitchFamily="34" charset="0"/>
                            </a:rPr>
                            <m:t>∞</m:t>
                          </m:r>
                        </m:sup>
                        <m:e>
                          <m:f>
                            <m:fPr>
                              <m:ctrlPr>
                                <a:rPr lang="en-US" sz="2200" b="0" i="1" smtClean="0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/>
                                  <a:ea typeface="Cambria Math"/>
                                  <a:cs typeface="Arial" pitchFamily="34" charset="0"/>
                                </a:rPr>
                              </m:ctrlPr>
                            </m:fPr>
                            <m:num>
                              <m:sSup>
                                <m:sSupPr>
                                  <m:ctrlPr>
                                    <a:rPr lang="en-US" sz="2200" b="0" i="1" smtClean="0">
                                      <a:solidFill>
                                        <a:schemeClr val="accent1">
                                          <a:lumMod val="50000"/>
                                        </a:schemeClr>
                                      </a:solidFill>
                                      <a:latin typeface="Cambria Math"/>
                                      <a:ea typeface="Cambria Math"/>
                                      <a:cs typeface="Arial" pitchFamily="34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2200" b="0" i="1" smtClean="0">
                                      <a:solidFill>
                                        <a:schemeClr val="accent1">
                                          <a:lumMod val="50000"/>
                                        </a:schemeClr>
                                      </a:solidFill>
                                      <a:latin typeface="Cambria Math"/>
                                      <a:ea typeface="Cambria Math"/>
                                      <a:cs typeface="Arial" pitchFamily="34" charset="0"/>
                                    </a:rPr>
                                    <m:t>𝑓</m:t>
                                  </m:r>
                                </m:e>
                                <m:sup>
                                  <m:d>
                                    <m:dPr>
                                      <m:ctrlPr>
                                        <a:rPr lang="en-US" sz="2200" b="0" i="1" smtClean="0">
                                          <a:solidFill>
                                            <a:schemeClr val="accent1">
                                              <a:lumMod val="50000"/>
                                            </a:schemeClr>
                                          </a:solidFill>
                                          <a:latin typeface="Cambria Math"/>
                                          <a:ea typeface="Cambria Math"/>
                                          <a:cs typeface="Arial" pitchFamily="34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sz="2200" b="0" i="1" smtClean="0">
                                          <a:solidFill>
                                            <a:schemeClr val="accent1">
                                              <a:lumMod val="50000"/>
                                            </a:schemeClr>
                                          </a:solidFill>
                                          <a:latin typeface="Cambria Math"/>
                                          <a:ea typeface="Cambria Math"/>
                                          <a:cs typeface="Arial" pitchFamily="34" charset="0"/>
                                        </a:rPr>
                                        <m:t>𝑛</m:t>
                                      </m:r>
                                    </m:e>
                                  </m:d>
                                </m:sup>
                              </m:sSup>
                              <m:d>
                                <m:dPr>
                                  <m:ctrlPr>
                                    <a:rPr lang="en-US" sz="2200" b="0" i="1" smtClean="0">
                                      <a:solidFill>
                                        <a:schemeClr val="accent1">
                                          <a:lumMod val="50000"/>
                                        </a:schemeClr>
                                      </a:solidFill>
                                      <a:latin typeface="Cambria Math"/>
                                      <a:ea typeface="Cambria Math"/>
                                      <a:cs typeface="Arial" pitchFamily="34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2200" b="0" i="1" smtClean="0">
                                      <a:solidFill>
                                        <a:schemeClr val="accent1">
                                          <a:lumMod val="50000"/>
                                        </a:schemeClr>
                                      </a:solidFill>
                                      <a:latin typeface="Cambria Math"/>
                                      <a:ea typeface="Cambria Math"/>
                                      <a:cs typeface="Arial" pitchFamily="34" charset="0"/>
                                    </a:rPr>
                                    <m:t>𝑎</m:t>
                                  </m:r>
                                </m:e>
                              </m:d>
                            </m:num>
                            <m:den>
                              <m:r>
                                <a:rPr lang="en-US" sz="2200" b="0" i="1" smtClean="0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/>
                                  <a:ea typeface="Cambria Math"/>
                                  <a:cs typeface="Arial" pitchFamily="34" charset="0"/>
                                </a:rPr>
                                <m:t>𝑛</m:t>
                              </m:r>
                              <m:r>
                                <a:rPr lang="en-US" sz="2200" b="0" i="1" smtClean="0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/>
                                  <a:ea typeface="Cambria Math"/>
                                  <a:cs typeface="Arial" pitchFamily="34" charset="0"/>
                                </a:rPr>
                                <m:t>!</m:t>
                              </m:r>
                            </m:den>
                          </m:f>
                          <m:sSup>
                            <m:sSupPr>
                              <m:ctrlPr>
                                <a:rPr lang="en-US" sz="2200" b="0" i="1" smtClean="0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/>
                                  <a:ea typeface="Cambria Math"/>
                                  <a:cs typeface="Arial" pitchFamily="34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US" sz="2200" b="0" i="1" smtClean="0">
                                      <a:solidFill>
                                        <a:schemeClr val="accent1">
                                          <a:lumMod val="50000"/>
                                        </a:schemeClr>
                                      </a:solidFill>
                                      <a:latin typeface="Cambria Math"/>
                                      <a:ea typeface="Cambria Math"/>
                                      <a:cs typeface="Arial" pitchFamily="34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2200" b="0" i="1" smtClean="0">
                                      <a:solidFill>
                                        <a:schemeClr val="accent1">
                                          <a:lumMod val="50000"/>
                                        </a:schemeClr>
                                      </a:solidFill>
                                      <a:latin typeface="Cambria Math"/>
                                      <a:ea typeface="Cambria Math"/>
                                      <a:cs typeface="Arial" pitchFamily="34" charset="0"/>
                                    </a:rPr>
                                    <m:t>𝑥</m:t>
                                  </m:r>
                                  <m:r>
                                    <a:rPr lang="en-US" sz="2200" b="0" i="1" smtClean="0">
                                      <a:solidFill>
                                        <a:schemeClr val="accent1">
                                          <a:lumMod val="50000"/>
                                        </a:schemeClr>
                                      </a:solidFill>
                                      <a:latin typeface="Cambria Math"/>
                                      <a:ea typeface="Cambria Math"/>
                                      <a:cs typeface="Arial" pitchFamily="34" charset="0"/>
                                    </a:rPr>
                                    <m:t>−</m:t>
                                  </m:r>
                                  <m:r>
                                    <a:rPr lang="en-US" sz="2200" b="0" i="1" smtClean="0">
                                      <a:solidFill>
                                        <a:schemeClr val="accent1">
                                          <a:lumMod val="50000"/>
                                        </a:schemeClr>
                                      </a:solidFill>
                                      <a:latin typeface="Cambria Math"/>
                                      <a:ea typeface="Cambria Math"/>
                                      <a:cs typeface="Arial" pitchFamily="34" charset="0"/>
                                    </a:rPr>
                                    <m:t>𝑎</m:t>
                                  </m:r>
                                </m:e>
                              </m:d>
                            </m:e>
                            <m:sup>
                              <m:r>
                                <a:rPr lang="en-US" sz="2200" b="0" i="1" smtClean="0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/>
                                  <a:ea typeface="Cambria Math"/>
                                  <a:cs typeface="Arial" pitchFamily="34" charset="0"/>
                                </a:rPr>
                                <m:t>𝑛</m:t>
                              </m:r>
                            </m:sup>
                          </m:sSup>
                        </m:e>
                      </m:nary>
                    </m:oMath>
                  </m:oMathPara>
                </a14:m>
                <a:endParaRPr lang="en-US" sz="2200" b="0" dirty="0" smtClean="0">
                  <a:solidFill>
                    <a:schemeClr val="accent1">
                      <a:lumMod val="50000"/>
                    </a:schemeClr>
                  </a:solidFill>
                  <a:latin typeface="Arial" pitchFamily="34" charset="0"/>
                  <a:ea typeface="Cambria Math"/>
                  <a:cs typeface="Arial" pitchFamily="34" charset="0"/>
                </a:endParaRPr>
              </a:p>
            </p:txBody>
          </p:sp>
        </mc:Choice>
        <mc:Fallback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8600" y="1905000"/>
                <a:ext cx="8763000" cy="4691605"/>
              </a:xfrm>
              <a:prstGeom prst="rect">
                <a:avLst/>
              </a:prstGeom>
              <a:blipFill rotWithShape="1">
                <a:blip r:embed="rId2"/>
                <a:stretch>
                  <a:fillRect l="-1113" t="-910" r="-20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9448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TextBox 2"/>
              <p:cNvSpPr txBox="1"/>
              <p:nvPr/>
            </p:nvSpPr>
            <p:spPr>
              <a:xfrm>
                <a:off x="228600" y="1905000"/>
                <a:ext cx="8763000" cy="193899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b="0" dirty="0" smtClean="0">
                    <a:solidFill>
                      <a:schemeClr val="accent1">
                        <a:lumMod val="50000"/>
                      </a:schemeClr>
                    </a:solidFill>
                    <a:latin typeface="Arial" pitchFamily="34" charset="0"/>
                    <a:ea typeface="Cambria Math"/>
                    <a:cs typeface="Arial" pitchFamily="34" charset="0"/>
                  </a:rPr>
                  <a:t>Modify the </a:t>
                </a:r>
                <a:r>
                  <a:rPr lang="en-US" sz="2400" dirty="0" smtClean="0">
                    <a:solidFill>
                      <a:schemeClr val="accent1">
                        <a:lumMod val="50000"/>
                      </a:schemeClr>
                    </a:solidFill>
                    <a:latin typeface="Arial" pitchFamily="34" charset="0"/>
                    <a:ea typeface="Cambria Math"/>
                    <a:cs typeface="Arial" pitchFamily="34" charset="0"/>
                  </a:rPr>
                  <a:t>previous script</a:t>
                </a:r>
                <a:r>
                  <a:rPr lang="en-US" sz="2400" b="0" dirty="0" smtClean="0">
                    <a:solidFill>
                      <a:schemeClr val="accent1">
                        <a:lumMod val="50000"/>
                      </a:schemeClr>
                    </a:solidFill>
                    <a:latin typeface="Arial" pitchFamily="34" charset="0"/>
                    <a:ea typeface="Cambria Math"/>
                    <a:cs typeface="Arial" pitchFamily="34" charset="0"/>
                  </a:rPr>
                  <a:t> to </a:t>
                </a:r>
                <a:r>
                  <a:rPr lang="en-US" sz="2400" b="0" dirty="0" smtClean="0">
                    <a:solidFill>
                      <a:schemeClr val="accent1">
                        <a:lumMod val="50000"/>
                      </a:schemeClr>
                    </a:solidFill>
                    <a:latin typeface="Arial" pitchFamily="34" charset="0"/>
                    <a:ea typeface="Cambria Math"/>
                    <a:cs typeface="Arial" pitchFamily="34" charset="0"/>
                  </a:rPr>
                  <a:t>continue to add terms to the Taylor Series until the estimate for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b="0" i="1" smtClean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/>
                            <a:ea typeface="Cambria Math"/>
                            <a:cs typeface="Arial" pitchFamily="34" charset="0"/>
                          </a:rPr>
                        </m:ctrlPr>
                      </m:sSupPr>
                      <m:e>
                        <m:r>
                          <a:rPr lang="en-US" sz="2400" b="0" i="1" smtClean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/>
                            <a:ea typeface="Cambria Math"/>
                            <a:cs typeface="Arial" pitchFamily="34" charset="0"/>
                          </a:rPr>
                          <m:t>𝑒</m:t>
                        </m:r>
                      </m:e>
                      <m:sup>
                        <m:r>
                          <a:rPr lang="en-US" sz="2400" b="0" i="1" smtClean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/>
                            <a:ea typeface="Cambria Math"/>
                            <a:cs typeface="Arial" pitchFamily="34" charset="0"/>
                          </a:rPr>
                          <m:t>𝑥</m:t>
                        </m:r>
                      </m:sup>
                    </m:sSup>
                  </m:oMath>
                </a14:m>
                <a:r>
                  <a:rPr lang="en-US" sz="2400" b="0" dirty="0" smtClean="0">
                    <a:solidFill>
                      <a:schemeClr val="accent1">
                        <a:lumMod val="50000"/>
                      </a:schemeClr>
                    </a:solidFill>
                    <a:latin typeface="Arial" pitchFamily="34" charset="0"/>
                    <a:ea typeface="Cambria Math"/>
                    <a:cs typeface="Arial" pitchFamily="34" charset="0"/>
                  </a:rPr>
                  <a:t> is within 0.01 of the actual value.  The program should output the estimated value, the actual value, and the number of Taylor series terms required to get within 0.01</a:t>
                </a:r>
                <a:r>
                  <a:rPr lang="en-US" sz="2400" b="0" dirty="0" smtClean="0">
                    <a:solidFill>
                      <a:schemeClr val="accent1">
                        <a:lumMod val="50000"/>
                      </a:schemeClr>
                    </a:solidFill>
                    <a:latin typeface="Arial" pitchFamily="34" charset="0"/>
                    <a:ea typeface="Cambria Math"/>
                    <a:cs typeface="Arial" pitchFamily="34" charset="0"/>
                  </a:rPr>
                  <a:t>.</a:t>
                </a:r>
                <a:endParaRPr lang="en-US" sz="2400" b="0" dirty="0" smtClean="0">
                  <a:solidFill>
                    <a:schemeClr val="accent1">
                      <a:lumMod val="50000"/>
                    </a:schemeClr>
                  </a:solidFill>
                  <a:latin typeface="Arial" pitchFamily="34" charset="0"/>
                  <a:ea typeface="Cambria Math"/>
                  <a:cs typeface="Arial" pitchFamily="34" charset="0"/>
                </a:endParaRPr>
              </a:p>
            </p:txBody>
          </p:sp>
        </mc:Choice>
        <mc:Fallback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8600" y="1905000"/>
                <a:ext cx="8763000" cy="1938992"/>
              </a:xfrm>
              <a:prstGeom prst="rect">
                <a:avLst/>
              </a:prstGeom>
              <a:blipFill rotWithShape="1">
                <a:blip r:embed="rId2"/>
                <a:stretch>
                  <a:fillRect l="-1113" t="-2201" r="-1670" b="-628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3058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 smtClean="0">
                <a:solidFill>
                  <a:schemeClr val="accent3">
                    <a:lumMod val="50000"/>
                  </a:schemeClr>
                </a:solidFill>
              </a:rPr>
              <a:t>Example: Taylor Series of e</a:t>
            </a:r>
            <a:r>
              <a:rPr lang="en-US" b="1" baseline="30000" dirty="0" smtClean="0">
                <a:solidFill>
                  <a:schemeClr val="accent3">
                    <a:lumMod val="50000"/>
                  </a:schemeClr>
                </a:solidFill>
              </a:rPr>
              <a:t>x</a:t>
            </a:r>
            <a:r>
              <a:rPr lang="en-US" b="1" dirty="0" smtClean="0">
                <a:solidFill>
                  <a:schemeClr val="accent3">
                    <a:lumMod val="50000"/>
                  </a:schemeClr>
                </a:solidFill>
              </a:rPr>
              <a:t>, Part II</a:t>
            </a:r>
            <a:endParaRPr lang="en-US" b="1" baseline="30000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157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9882" y="457200"/>
            <a:ext cx="8305800" cy="1143000"/>
          </a:xfrm>
        </p:spPr>
        <p:txBody>
          <a:bodyPr>
            <a:normAutofit/>
          </a:bodyPr>
          <a:lstStyle/>
          <a:p>
            <a:pPr algn="ctr"/>
            <a:r>
              <a:rPr lang="en-US" b="1" dirty="0" smtClean="0">
                <a:solidFill>
                  <a:schemeClr val="accent3">
                    <a:lumMod val="50000"/>
                  </a:schemeClr>
                </a:solidFill>
              </a:rPr>
              <a:t>Engineering Example</a:t>
            </a:r>
            <a:endParaRPr lang="en-US" b="1" dirty="0">
              <a:solidFill>
                <a:schemeClr val="accent3">
                  <a:lumMod val="50000"/>
                </a:schemeClr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TextBox 2"/>
              <p:cNvSpPr txBox="1"/>
              <p:nvPr/>
            </p:nvSpPr>
            <p:spPr>
              <a:xfrm>
                <a:off x="325582" y="1905000"/>
                <a:ext cx="8534400" cy="491128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 smtClean="0">
                    <a:solidFill>
                      <a:schemeClr val="accent1">
                        <a:lumMod val="50000"/>
                      </a:schemeClr>
                    </a:solidFill>
                    <a:latin typeface="Arial" pitchFamily="34" charset="0"/>
                    <a:ea typeface="Cambria Math"/>
                    <a:cs typeface="Arial" pitchFamily="34" charset="0"/>
                  </a:rPr>
                  <a:t>Resistors are said to be connected </a:t>
                </a:r>
                <a:r>
                  <a:rPr lang="en-US" sz="2400" b="1" i="1" dirty="0" smtClean="0">
                    <a:solidFill>
                      <a:schemeClr val="accent1">
                        <a:lumMod val="50000"/>
                      </a:schemeClr>
                    </a:solidFill>
                    <a:latin typeface="Arial" pitchFamily="34" charset="0"/>
                    <a:ea typeface="Cambria Math"/>
                    <a:cs typeface="Arial" pitchFamily="34" charset="0"/>
                  </a:rPr>
                  <a:t>in series</a:t>
                </a:r>
                <a:r>
                  <a:rPr lang="en-US" sz="2400" dirty="0" smtClean="0">
                    <a:solidFill>
                      <a:schemeClr val="accent1">
                        <a:lumMod val="50000"/>
                      </a:schemeClr>
                    </a:solidFill>
                    <a:latin typeface="Arial" pitchFamily="34" charset="0"/>
                    <a:ea typeface="Cambria Math"/>
                    <a:cs typeface="Arial" pitchFamily="34" charset="0"/>
                  </a:rPr>
                  <a:t> if the same current passes through each and </a:t>
                </a:r>
                <a:r>
                  <a:rPr lang="en-US" sz="2400" b="1" i="1" dirty="0" smtClean="0">
                    <a:solidFill>
                      <a:schemeClr val="accent1">
                        <a:lumMod val="50000"/>
                      </a:schemeClr>
                    </a:solidFill>
                    <a:latin typeface="Arial" pitchFamily="34" charset="0"/>
                    <a:ea typeface="Cambria Math"/>
                    <a:cs typeface="Arial" pitchFamily="34" charset="0"/>
                  </a:rPr>
                  <a:t>in parallel</a:t>
                </a:r>
                <a:r>
                  <a:rPr lang="en-US" sz="2400" dirty="0" smtClean="0">
                    <a:solidFill>
                      <a:schemeClr val="accent1">
                        <a:lumMod val="50000"/>
                      </a:schemeClr>
                    </a:solidFill>
                    <a:latin typeface="Arial" pitchFamily="34" charset="0"/>
                    <a:ea typeface="Cambria Math"/>
                    <a:cs typeface="Arial" pitchFamily="34" charset="0"/>
                  </a:rPr>
                  <a:t> if the same voltage is applied across each.  If in series they can be combined into a single, equivalent resistor whose resistance is given by:</a:t>
                </a:r>
              </a:p>
              <a:p>
                <a:endParaRPr lang="en-US" sz="600" dirty="0" smtClean="0">
                  <a:solidFill>
                    <a:schemeClr val="accent1">
                      <a:lumMod val="50000"/>
                    </a:schemeClr>
                  </a:solidFill>
                  <a:latin typeface="Arial" pitchFamily="34" charset="0"/>
                  <a:ea typeface="Cambria Math"/>
                  <a:cs typeface="Arial" pitchFamily="34" charset="0"/>
                </a:endParaRPr>
              </a:p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/>
                              <a:ea typeface="Cambria Math"/>
                              <a:cs typeface="Arial" pitchFamily="34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/>
                              <a:ea typeface="Cambria Math"/>
                              <a:cs typeface="Arial" pitchFamily="34" charset="0"/>
                            </a:rPr>
                            <m:t>𝑅</m:t>
                          </m:r>
                        </m:e>
                        <m:sub>
                          <m:r>
                            <a:rPr lang="en-US" sz="2400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/>
                              <a:ea typeface="Cambria Math"/>
                              <a:cs typeface="Arial" pitchFamily="34" charset="0"/>
                            </a:rPr>
                            <m:t>𝑡𝑜𝑡𝑎𝑙</m:t>
                          </m:r>
                        </m:sub>
                      </m:sSub>
                      <m:r>
                        <a:rPr lang="en-US" sz="2400" b="0" i="1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mbria Math"/>
                          <a:ea typeface="Cambria Math"/>
                          <a:cs typeface="Arial" pitchFamily="34" charset="0"/>
                        </a:rPr>
                        <m:t>=</m:t>
                      </m:r>
                      <m:sSub>
                        <m:sSubPr>
                          <m:ctrlPr>
                            <a:rPr lang="en-US" sz="2400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/>
                              <a:ea typeface="Cambria Math"/>
                              <a:cs typeface="Arial" pitchFamily="34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/>
                              <a:ea typeface="Cambria Math"/>
                              <a:cs typeface="Arial" pitchFamily="34" charset="0"/>
                            </a:rPr>
                            <m:t>𝑅</m:t>
                          </m:r>
                        </m:e>
                        <m:sub>
                          <m:r>
                            <a:rPr lang="en-US" sz="2400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/>
                              <a:ea typeface="Cambria Math"/>
                              <a:cs typeface="Arial" pitchFamily="34" charset="0"/>
                            </a:rPr>
                            <m:t>1</m:t>
                          </m:r>
                        </m:sub>
                      </m:sSub>
                      <m:r>
                        <a:rPr lang="en-US" sz="2400" b="0" i="1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mbria Math"/>
                          <a:ea typeface="Cambria Math"/>
                          <a:cs typeface="Arial" pitchFamily="34" charset="0"/>
                        </a:rPr>
                        <m:t>+</m:t>
                      </m:r>
                      <m:sSub>
                        <m:sSubPr>
                          <m:ctrlPr>
                            <a:rPr lang="en-US" sz="2400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/>
                              <a:ea typeface="Cambria Math"/>
                              <a:cs typeface="Arial" pitchFamily="34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/>
                              <a:ea typeface="Cambria Math"/>
                              <a:cs typeface="Arial" pitchFamily="34" charset="0"/>
                            </a:rPr>
                            <m:t>𝑅</m:t>
                          </m:r>
                        </m:e>
                        <m:sub>
                          <m:r>
                            <a:rPr lang="en-US" sz="2400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/>
                              <a:ea typeface="Cambria Math"/>
                              <a:cs typeface="Arial" pitchFamily="34" charset="0"/>
                            </a:rPr>
                            <m:t>2</m:t>
                          </m:r>
                        </m:sub>
                      </m:sSub>
                      <m:r>
                        <a:rPr lang="en-US" sz="2400" b="0" i="1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mbria Math"/>
                          <a:ea typeface="Cambria Math"/>
                          <a:cs typeface="Arial" pitchFamily="34" charset="0"/>
                        </a:rPr>
                        <m:t>+</m:t>
                      </m:r>
                      <m:sSub>
                        <m:sSubPr>
                          <m:ctrlPr>
                            <a:rPr lang="en-US" sz="2400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/>
                              <a:ea typeface="Cambria Math"/>
                              <a:cs typeface="Arial" pitchFamily="34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/>
                              <a:ea typeface="Cambria Math"/>
                              <a:cs typeface="Arial" pitchFamily="34" charset="0"/>
                            </a:rPr>
                            <m:t>𝑅</m:t>
                          </m:r>
                        </m:e>
                        <m:sub>
                          <m:r>
                            <a:rPr lang="en-US" sz="2400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/>
                              <a:ea typeface="Cambria Math"/>
                              <a:cs typeface="Arial" pitchFamily="34" charset="0"/>
                            </a:rPr>
                            <m:t>3</m:t>
                          </m:r>
                        </m:sub>
                      </m:sSub>
                      <m:r>
                        <a:rPr lang="en-US" sz="2400" b="0" i="1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mbria Math"/>
                          <a:ea typeface="Cambria Math"/>
                          <a:cs typeface="Arial" pitchFamily="34" charset="0"/>
                        </a:rPr>
                        <m:t>+…</m:t>
                      </m:r>
                    </m:oMath>
                  </m:oMathPara>
                </a14:m>
                <a:endParaRPr lang="en-US" sz="2400" b="0" dirty="0" smtClean="0">
                  <a:solidFill>
                    <a:schemeClr val="accent1">
                      <a:lumMod val="50000"/>
                    </a:schemeClr>
                  </a:solidFill>
                  <a:latin typeface="Arial" pitchFamily="34" charset="0"/>
                  <a:ea typeface="Cambria Math"/>
                  <a:cs typeface="Arial" pitchFamily="34" charset="0"/>
                </a:endParaRPr>
              </a:p>
              <a:p>
                <a:endParaRPr lang="en-US" sz="600" b="0" dirty="0" smtClean="0">
                  <a:solidFill>
                    <a:schemeClr val="accent1">
                      <a:lumMod val="50000"/>
                    </a:schemeClr>
                  </a:solidFill>
                  <a:latin typeface="Arial" pitchFamily="34" charset="0"/>
                  <a:ea typeface="Cambria Math"/>
                  <a:cs typeface="Arial" pitchFamily="34" charset="0"/>
                </a:endParaRPr>
              </a:p>
              <a:p>
                <a:r>
                  <a:rPr lang="en-US" sz="2400" dirty="0" smtClean="0">
                    <a:solidFill>
                      <a:schemeClr val="accent1">
                        <a:lumMod val="50000"/>
                      </a:schemeClr>
                    </a:solidFill>
                    <a:latin typeface="Arial" pitchFamily="34" charset="0"/>
                    <a:ea typeface="Cambria Math"/>
                    <a:cs typeface="Arial" pitchFamily="34" charset="0"/>
                  </a:rPr>
                  <a:t>If in parallel, their equivalent resistance is given by:</a:t>
                </a:r>
              </a:p>
              <a:p>
                <a:endParaRPr lang="en-US" sz="600" dirty="0" smtClean="0">
                  <a:solidFill>
                    <a:schemeClr val="accent1">
                      <a:lumMod val="50000"/>
                    </a:schemeClr>
                  </a:solidFill>
                  <a:latin typeface="Arial" pitchFamily="34" charset="0"/>
                  <a:ea typeface="Cambria Math"/>
                  <a:cs typeface="Arial" pitchFamily="34" charset="0"/>
                </a:endParaRPr>
              </a:p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400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/>
                              <a:ea typeface="Cambria Math"/>
                              <a:cs typeface="Arial" pitchFamily="34" charset="0"/>
                            </a:rPr>
                          </m:ctrlPr>
                        </m:fPr>
                        <m:num>
                          <m:r>
                            <a:rPr lang="en-US" sz="2400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/>
                              <a:ea typeface="Cambria Math"/>
                              <a:cs typeface="Arial" pitchFamily="34" charset="0"/>
                            </a:rPr>
                            <m:t>1</m:t>
                          </m:r>
                        </m:num>
                        <m:den>
                          <m:sSub>
                            <m:sSubPr>
                              <m:ctrlPr>
                                <a:rPr lang="en-US" sz="2400" b="0" i="1" smtClean="0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/>
                                  <a:ea typeface="Cambria Math"/>
                                  <a:cs typeface="Arial" pitchFamily="34" charset="0"/>
                                </a:rPr>
                              </m:ctrlPr>
                            </m:sSubPr>
                            <m:e>
                              <m:r>
                                <a:rPr lang="en-US" sz="2400" b="0" i="1" smtClean="0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/>
                                  <a:ea typeface="Cambria Math"/>
                                  <a:cs typeface="Arial" pitchFamily="34" charset="0"/>
                                </a:rPr>
                                <m:t>𝑅</m:t>
                              </m:r>
                            </m:e>
                            <m:sub>
                              <m:r>
                                <a:rPr lang="en-US" sz="2400" b="0" i="1" smtClean="0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/>
                                  <a:ea typeface="Cambria Math"/>
                                  <a:cs typeface="Arial" pitchFamily="34" charset="0"/>
                                </a:rPr>
                                <m:t>𝑡𝑜𝑡𝑎𝑙</m:t>
                              </m:r>
                            </m:sub>
                          </m:sSub>
                        </m:den>
                      </m:f>
                      <m:r>
                        <a:rPr lang="en-US" sz="2400" b="0" i="1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mbria Math"/>
                          <a:ea typeface="Cambria Math"/>
                          <a:cs typeface="Arial" pitchFamily="34" charset="0"/>
                        </a:rPr>
                        <m:t>=</m:t>
                      </m:r>
                      <m:f>
                        <m:fPr>
                          <m:ctrlPr>
                            <a:rPr lang="en-US" sz="2400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/>
                              <a:ea typeface="Cambria Math"/>
                              <a:cs typeface="Arial" pitchFamily="34" charset="0"/>
                            </a:rPr>
                          </m:ctrlPr>
                        </m:fPr>
                        <m:num>
                          <m:r>
                            <a:rPr lang="en-US" sz="2400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/>
                              <a:ea typeface="Cambria Math"/>
                              <a:cs typeface="Arial" pitchFamily="34" charset="0"/>
                            </a:rPr>
                            <m:t>1</m:t>
                          </m:r>
                        </m:num>
                        <m:den>
                          <m:sSub>
                            <m:sSubPr>
                              <m:ctrlPr>
                                <a:rPr lang="en-US" sz="2400" b="0" i="1" smtClean="0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/>
                                  <a:ea typeface="Cambria Math"/>
                                  <a:cs typeface="Arial" pitchFamily="34" charset="0"/>
                                </a:rPr>
                              </m:ctrlPr>
                            </m:sSubPr>
                            <m:e>
                              <m:r>
                                <a:rPr lang="en-US" sz="2400" b="0" i="1" smtClean="0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/>
                                  <a:ea typeface="Cambria Math"/>
                                  <a:cs typeface="Arial" pitchFamily="34" charset="0"/>
                                </a:rPr>
                                <m:t>𝑅</m:t>
                              </m:r>
                            </m:e>
                            <m:sub>
                              <m:r>
                                <a:rPr lang="en-US" sz="2400" b="0" i="1" smtClean="0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/>
                                  <a:ea typeface="Cambria Math"/>
                                  <a:cs typeface="Arial" pitchFamily="34" charset="0"/>
                                </a:rPr>
                                <m:t>1</m:t>
                              </m:r>
                            </m:sub>
                          </m:sSub>
                        </m:den>
                      </m:f>
                      <m:r>
                        <a:rPr lang="en-US" sz="2400" b="0" i="1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mbria Math"/>
                          <a:ea typeface="Cambria Math"/>
                          <a:cs typeface="Arial" pitchFamily="34" charset="0"/>
                        </a:rPr>
                        <m:t>+</m:t>
                      </m:r>
                      <m:f>
                        <m:fPr>
                          <m:ctrlPr>
                            <a:rPr lang="en-US" sz="2400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/>
                              <a:ea typeface="Cambria Math"/>
                              <a:cs typeface="Arial" pitchFamily="34" charset="0"/>
                            </a:rPr>
                          </m:ctrlPr>
                        </m:fPr>
                        <m:num>
                          <m:r>
                            <a:rPr lang="en-US" sz="2400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/>
                              <a:ea typeface="Cambria Math"/>
                              <a:cs typeface="Arial" pitchFamily="34" charset="0"/>
                            </a:rPr>
                            <m:t>1</m:t>
                          </m:r>
                        </m:num>
                        <m:den>
                          <m:sSub>
                            <m:sSubPr>
                              <m:ctrlPr>
                                <a:rPr lang="en-US" sz="2400" b="0" i="1" smtClean="0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/>
                                  <a:ea typeface="Cambria Math"/>
                                  <a:cs typeface="Arial" pitchFamily="34" charset="0"/>
                                </a:rPr>
                              </m:ctrlPr>
                            </m:sSubPr>
                            <m:e>
                              <m:r>
                                <a:rPr lang="en-US" sz="2400" b="0" i="1" smtClean="0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/>
                                  <a:ea typeface="Cambria Math"/>
                                  <a:cs typeface="Arial" pitchFamily="34" charset="0"/>
                                </a:rPr>
                                <m:t>𝑅</m:t>
                              </m:r>
                            </m:e>
                            <m:sub>
                              <m:r>
                                <a:rPr lang="en-US" sz="2400" b="0" i="1" smtClean="0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/>
                                  <a:ea typeface="Cambria Math"/>
                                  <a:cs typeface="Arial" pitchFamily="34" charset="0"/>
                                </a:rPr>
                                <m:t>2</m:t>
                              </m:r>
                            </m:sub>
                          </m:sSub>
                        </m:den>
                      </m:f>
                      <m:r>
                        <a:rPr lang="en-US" sz="2400" b="0" i="1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mbria Math"/>
                          <a:ea typeface="Cambria Math"/>
                          <a:cs typeface="Arial" pitchFamily="34" charset="0"/>
                        </a:rPr>
                        <m:t>+</m:t>
                      </m:r>
                      <m:f>
                        <m:fPr>
                          <m:ctrlPr>
                            <a:rPr lang="en-US" sz="2400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/>
                              <a:ea typeface="Cambria Math"/>
                              <a:cs typeface="Arial" pitchFamily="34" charset="0"/>
                            </a:rPr>
                          </m:ctrlPr>
                        </m:fPr>
                        <m:num>
                          <m:r>
                            <a:rPr lang="en-US" sz="2400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/>
                              <a:ea typeface="Cambria Math"/>
                              <a:cs typeface="Arial" pitchFamily="34" charset="0"/>
                            </a:rPr>
                            <m:t>1</m:t>
                          </m:r>
                        </m:num>
                        <m:den>
                          <m:sSub>
                            <m:sSubPr>
                              <m:ctrlPr>
                                <a:rPr lang="en-US" sz="2400" b="0" i="1" smtClean="0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/>
                                  <a:ea typeface="Cambria Math"/>
                                  <a:cs typeface="Arial" pitchFamily="34" charset="0"/>
                                </a:rPr>
                              </m:ctrlPr>
                            </m:sSubPr>
                            <m:e>
                              <m:r>
                                <a:rPr lang="en-US" sz="2400" b="0" i="1" smtClean="0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/>
                                  <a:ea typeface="Cambria Math"/>
                                  <a:cs typeface="Arial" pitchFamily="34" charset="0"/>
                                </a:rPr>
                                <m:t>𝑅</m:t>
                              </m:r>
                            </m:e>
                            <m:sub>
                              <m:r>
                                <a:rPr lang="en-US" sz="2400" b="0" i="1" smtClean="0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/>
                                  <a:ea typeface="Cambria Math"/>
                                  <a:cs typeface="Arial" pitchFamily="34" charset="0"/>
                                </a:rPr>
                                <m:t>3</m:t>
                              </m:r>
                            </m:sub>
                          </m:sSub>
                        </m:den>
                      </m:f>
                      <m:r>
                        <a:rPr lang="en-US" sz="2400" b="0" i="1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mbria Math"/>
                          <a:ea typeface="Cambria Math"/>
                          <a:cs typeface="Arial" pitchFamily="34" charset="0"/>
                        </a:rPr>
                        <m:t>+…</m:t>
                      </m:r>
                    </m:oMath>
                  </m:oMathPara>
                </a14:m>
                <a:endParaRPr lang="en-US" sz="2400" b="0" dirty="0" smtClean="0">
                  <a:solidFill>
                    <a:schemeClr val="accent1">
                      <a:lumMod val="50000"/>
                    </a:schemeClr>
                  </a:solidFill>
                  <a:latin typeface="Arial" pitchFamily="34" charset="0"/>
                  <a:ea typeface="Cambria Math"/>
                  <a:cs typeface="Arial" pitchFamily="34" charset="0"/>
                </a:endParaRPr>
              </a:p>
              <a:p>
                <a:endParaRPr lang="en-US" sz="600" b="0" dirty="0" smtClean="0">
                  <a:solidFill>
                    <a:schemeClr val="accent1">
                      <a:lumMod val="50000"/>
                    </a:schemeClr>
                  </a:solidFill>
                  <a:latin typeface="Arial" pitchFamily="34" charset="0"/>
                  <a:ea typeface="Cambria Math"/>
                  <a:cs typeface="Arial" pitchFamily="34" charset="0"/>
                </a:endParaRPr>
              </a:p>
              <a:p>
                <a:r>
                  <a:rPr lang="en-US" sz="2400" b="0" dirty="0" smtClean="0">
                    <a:solidFill>
                      <a:schemeClr val="accent1">
                        <a:lumMod val="50000"/>
                      </a:schemeClr>
                    </a:solidFill>
                    <a:latin typeface="Arial" pitchFamily="34" charset="0"/>
                    <a:ea typeface="Cambria Math"/>
                    <a:cs typeface="Arial" pitchFamily="34" charset="0"/>
                  </a:rPr>
                  <a:t>Write a script file that will ask the user for the type of connection and the total number of resistors and calculate the equivalent resistance when the resistors are combined.</a:t>
                </a:r>
                <a:endParaRPr lang="en-US" sz="2400" b="0" dirty="0" smtClean="0">
                  <a:solidFill>
                    <a:schemeClr val="accent1">
                      <a:lumMod val="50000"/>
                    </a:schemeClr>
                  </a:solidFill>
                  <a:latin typeface="Arial" pitchFamily="34" charset="0"/>
                  <a:ea typeface="Cambria Math"/>
                  <a:cs typeface="Arial" pitchFamily="34" charset="0"/>
                </a:endParaRPr>
              </a:p>
            </p:txBody>
          </p:sp>
        </mc:Choice>
        <mc:Fallback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5582" y="1905000"/>
                <a:ext cx="8534400" cy="4911281"/>
              </a:xfrm>
              <a:prstGeom prst="rect">
                <a:avLst/>
              </a:prstGeom>
              <a:blipFill rotWithShape="1">
                <a:blip r:embed="rId2"/>
                <a:stretch>
                  <a:fillRect l="-1071" t="-870" r="-1786" b="-186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126792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09"/>
  <p:tag name="MMPROD_UIDATA" val="&lt;database version=&quot;8.0&quot;&gt;&lt;object type=&quot;1&quot; unique_id=&quot;10001&quot;&gt;&lt;object type=&quot;2&quot; unique_id=&quot;10002&quot;&gt;&lt;object type=&quot;3&quot; unique_id=&quot;10003&quot;&gt;&lt;property id=&quot;20148&quot; value=&quot;5&quot;/&gt;&lt;property id=&quot;20300&quot; value=&quot;Slide 1 - &amp;quot;Conditional Statements&amp;quot;&quot;/&gt;&lt;property id=&quot;20307&quot; value=&quot;256&quot;/&gt;&lt;/object&gt;&lt;object type=&quot;3&quot; unique_id=&quot;10295&quot;&gt;&lt;property id=&quot;20148&quot; value=&quot;5&quot;/&gt;&lt;property id=&quot;20300&quot; value=&quot;Slide 2 - &amp;quot;Example: myTrig&amp;quot;&quot;/&gt;&lt;property id=&quot;20307&quot; value=&quot;266&quot;/&gt;&lt;/object&gt;&lt;object type=&quot;3&quot; unique_id=&quot;10296&quot;&gt;&lt;property id=&quot;20148&quot; value=&quot;5&quot;/&gt;&lt;property id=&quot;20300&quot; value=&quot;Slide 3 - &amp;quot;Example: myTrig&amp;quot;&quot;/&gt;&lt;property id=&quot;20307&quot; value=&quot;268&quot;/&gt;&lt;/object&gt;&lt;object type=&quot;3&quot; unique_id=&quot;10297&quot;&gt;&lt;property id=&quot;20148&quot; value=&quot;5&quot;/&gt;&lt;property id=&quot;20300&quot; value=&quot;Slide 4 - &amp;quot;Example: IsTriangle&amp;quot;&quot;/&gt;&lt;property id=&quot;20307&quot; value=&quot;267&quot;/&gt;&lt;/object&gt;&lt;object type=&quot;3&quot; unique_id=&quot;10298&quot;&gt;&lt;property id=&quot;20148&quot; value=&quot;5&quot;/&gt;&lt;property id=&quot;20300&quot; value=&quot;Slide 5 - &amp;quot;Engineering Example&amp;quot;&quot;/&gt;&lt;property id=&quot;20307&quot; value=&quot;265&quot;/&gt;&lt;/object&gt;&lt;/object&gt;&lt;object type=&quot;8&quot; unique_id=&quot;10028&quot;&gt;&lt;/object&gt;&lt;/object&gt;&lt;/database&gt;"/>
  <p:tag name="SECTOMILLISECCONVERTED" val="1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Origin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2817</TotalTime>
  <Words>544</Words>
  <Application>Microsoft Office PowerPoint</Application>
  <PresentationFormat>On-screen Show (4:3)</PresentationFormat>
  <Paragraphs>37</Paragraphs>
  <Slides>7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Flow</vt:lpstr>
      <vt:lpstr>For and While Loops </vt:lpstr>
      <vt:lpstr>Example:  Bank Balance</vt:lpstr>
      <vt:lpstr>Example:  Bank Balance, Part II</vt:lpstr>
      <vt:lpstr>Example:  x!</vt:lpstr>
      <vt:lpstr>Example: Taylor Series of ex</vt:lpstr>
      <vt:lpstr>Example: Taylor Series of ex, Part II</vt:lpstr>
      <vt:lpstr>Engineering Example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Arrays and Operations</dc:title>
  <dc:creator>Kathy</dc:creator>
  <cp:lastModifiedBy>Greg Bucks</cp:lastModifiedBy>
  <cp:revision>325</cp:revision>
  <cp:lastPrinted>2010-02-24T15:29:45Z</cp:lastPrinted>
  <dcterms:created xsi:type="dcterms:W3CDTF">2009-01-04T18:54:06Z</dcterms:created>
  <dcterms:modified xsi:type="dcterms:W3CDTF">2013-10-08T13:25:43Z</dcterms:modified>
</cp:coreProperties>
</file>